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60" r:id="rId7"/>
    <p:sldId id="258" r:id="rId8"/>
    <p:sldId id="259" r:id="rId9"/>
    <p:sldId id="261" r:id="rId10"/>
    <p:sldId id="262" r:id="rId11"/>
    <p:sldId id="265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C05D7-9724-8F46-B858-81B9901B5663}" v="1" dt="2023-12-05T15:00:55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9"/>
  </p:normalViewPr>
  <p:slideViewPr>
    <p:cSldViewPr snapToGrid="0">
      <p:cViewPr>
        <p:scale>
          <a:sx n="66" d="100"/>
          <a:sy n="66" d="100"/>
        </p:scale>
        <p:origin x="644" y="-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Lo Faro" userId="67a79239-7f57-46d8-9e32-d83f1f08b5bf" providerId="ADAL" clId="{8DAC05D7-9724-8F46-B858-81B9901B5663}"/>
    <pc:docChg chg="custSel modSld">
      <pc:chgData name="Giulia Lo Faro" userId="67a79239-7f57-46d8-9e32-d83f1f08b5bf" providerId="ADAL" clId="{8DAC05D7-9724-8F46-B858-81B9901B5663}" dt="2023-12-05T15:00:55.134" v="1"/>
      <pc:docMkLst>
        <pc:docMk/>
      </pc:docMkLst>
      <pc:sldChg chg="addSp delSp modSp mod">
        <pc:chgData name="Giulia Lo Faro" userId="67a79239-7f57-46d8-9e32-d83f1f08b5bf" providerId="ADAL" clId="{8DAC05D7-9724-8F46-B858-81B9901B5663}" dt="2023-12-05T15:00:55.134" v="1"/>
        <pc:sldMkLst>
          <pc:docMk/>
          <pc:sldMk cId="1576728414" sldId="256"/>
        </pc:sldMkLst>
        <pc:picChg chg="del">
          <ac:chgData name="Giulia Lo Faro" userId="67a79239-7f57-46d8-9e32-d83f1f08b5bf" providerId="ADAL" clId="{8DAC05D7-9724-8F46-B858-81B9901B5663}" dt="2023-12-05T15:00:54.556" v="0" actId="478"/>
          <ac:picMkLst>
            <pc:docMk/>
            <pc:sldMk cId="1576728414" sldId="256"/>
            <ac:picMk id="2" creationId="{130DDCAE-183F-3FC5-3263-E55F92B637CE}"/>
          </ac:picMkLst>
        </pc:picChg>
        <pc:picChg chg="del">
          <ac:chgData name="Giulia Lo Faro" userId="67a79239-7f57-46d8-9e32-d83f1f08b5bf" providerId="ADAL" clId="{8DAC05D7-9724-8F46-B858-81B9901B5663}" dt="2023-12-05T15:00:54.556" v="0" actId="478"/>
          <ac:picMkLst>
            <pc:docMk/>
            <pc:sldMk cId="1576728414" sldId="256"/>
            <ac:picMk id="3" creationId="{014039B5-1C55-DDA9-3E05-DEA345C00140}"/>
          </ac:picMkLst>
        </pc:picChg>
        <pc:picChg chg="add mod">
          <ac:chgData name="Giulia Lo Faro" userId="67a79239-7f57-46d8-9e32-d83f1f08b5bf" providerId="ADAL" clId="{8DAC05D7-9724-8F46-B858-81B9901B5663}" dt="2023-12-05T15:00:55.134" v="1"/>
          <ac:picMkLst>
            <pc:docMk/>
            <pc:sldMk cId="1576728414" sldId="256"/>
            <ac:picMk id="4" creationId="{98E24083-4730-0FD5-5456-9037FFD8E203}"/>
          </ac:picMkLst>
        </pc:picChg>
        <pc:picChg chg="add mod">
          <ac:chgData name="Giulia Lo Faro" userId="67a79239-7f57-46d8-9e32-d83f1f08b5bf" providerId="ADAL" clId="{8DAC05D7-9724-8F46-B858-81B9901B5663}" dt="2023-12-05T15:00:55.134" v="1"/>
          <ac:picMkLst>
            <pc:docMk/>
            <pc:sldMk cId="1576728414" sldId="256"/>
            <ac:picMk id="5" creationId="{2AD11952-E8E3-0738-38C1-A403032D8F5C}"/>
          </ac:picMkLst>
        </pc:picChg>
        <pc:picChg chg="add mod">
          <ac:chgData name="Giulia Lo Faro" userId="67a79239-7f57-46d8-9e32-d83f1f08b5bf" providerId="ADAL" clId="{8DAC05D7-9724-8F46-B858-81B9901B5663}" dt="2023-12-05T15:00:55.134" v="1"/>
          <ac:picMkLst>
            <pc:docMk/>
            <pc:sldMk cId="1576728414" sldId="256"/>
            <ac:picMk id="6" creationId="{EC9E7523-1490-9EA6-7C6C-209252EB719D}"/>
          </ac:picMkLst>
        </pc:picChg>
        <pc:picChg chg="del">
          <ac:chgData name="Giulia Lo Faro" userId="67a79239-7f57-46d8-9e32-d83f1f08b5bf" providerId="ADAL" clId="{8DAC05D7-9724-8F46-B858-81B9901B5663}" dt="2023-12-05T15:00:54.556" v="0" actId="478"/>
          <ac:picMkLst>
            <pc:docMk/>
            <pc:sldMk cId="1576728414" sldId="256"/>
            <ac:picMk id="8" creationId="{C1CE2D21-18F7-7D13-9264-0B648561A6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D645-027A-E445-897D-4F114CD45E3C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95A2-8024-1D44-9B64-F1B6820437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76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22D6C-3647-08CF-EB50-3BBD3FEE4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C9F1AA-6A8F-3338-ED47-F5C4DD2C4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3DBCDD-4D94-E115-17D3-834A5563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65B8E6-2FFF-4A55-DB14-4C1B5C84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661783-9F0B-9972-5A23-2798DBB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26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073F0-8A99-E8CA-C381-FAAD720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478A6B-F3B8-B7EC-942D-7D78A5622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C3DE3-0437-1955-4012-2784315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92E760-9340-3ADD-1988-E2AEA173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29E14B-FE5E-6F2B-43E7-AE8CF50B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5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327F25-9A55-C817-BFEF-996F05805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F8CDB3C-0C1E-7EB3-C4E8-AA8FC9BA8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23B9E-E0F9-4EA4-6170-8B5121B2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22ADE5-2B09-EE17-4073-F93C1FB7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5D870-A6E4-18D2-BF0E-AA47A3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A328E-DB69-7439-B25D-6D846A6E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EBD2-38A9-0A29-296B-96994D31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67314-5089-0309-1C7E-5FFEF8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768E0E-25A3-F322-8F43-D970C35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53236-F9A3-B051-90EA-AE040AA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7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3ED8-8DF0-DEE5-4BF2-280082D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54A9EC-EE64-479B-67D3-93796806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302F4-CCCB-A455-9164-156CA3B6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8CD48-1A23-97AA-DDA8-3F6171D5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B1BCDA-CBBB-0875-F05D-FA218848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8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5B974-31F4-D3AB-CA93-261BAE5E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E7002-49F4-83E6-C7F4-CEA5E816A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2F956-207B-9050-8094-38A3368C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DEC8BA-B644-87BC-3E03-AB9775B5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F5B196-05B3-CA88-324A-350B765C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36A5C-CD97-DC88-070C-3D29AF5F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9345C-E646-4F9C-7789-02431A92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C63EDD-A219-F7BD-7B42-2D533532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E97B9C-75D9-4368-5428-75E191B7F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58B46A-BAED-97C0-D7DD-B2D2BA8F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2A15E6-92C8-5027-5C60-A6B06AF6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B0E48D-5B76-0FED-F070-6688B694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CECE5F-C597-458D-B67A-E1600074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B9D5CC-0D48-7AFF-0BC4-94B2529F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4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4D9AF9-5CE5-A2C5-91FB-3977C516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A2F7F1-D91B-461C-0BC6-F98DC930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543371-4AD9-7FFE-6EA5-182BE5D8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82C52-EA78-F5E5-2020-18DD7851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0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635E04-7C98-6125-1BB4-58D6005D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3635FA-EB18-DA5B-E3AB-A7BC1387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E2B8D-22DB-199F-9ABF-55EF9226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09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A319B-53B8-93AE-C852-0AC53DC6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64689-7D8D-6191-7306-841086BE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0BAF11-2DD9-88B0-D54A-3830A014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63556C-FC41-9BF3-96BF-140E25FE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BE5BA4-186E-2188-4D3B-7A1EADBE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84BA1-F843-99FD-CF2B-1097B687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70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2AAF18-CA22-09E2-5A6A-4E7C0669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07067F-9403-C3B1-86BF-9D01206B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EE576E-F050-4572-98CA-EBFA5F4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41BBD-1A8A-E952-CFCB-FB352B6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EBD4B3-85A0-307B-3F5A-F6D9C551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F5A65-9F59-7AB8-0AC4-4831995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0B2737-5733-60B5-4AF9-8FDD1971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BBE799-CF87-BD1D-2A58-433B564FE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2C0CB-C06C-577D-FF0F-AB14105DF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0E00-1DB2-2541-85C7-E4461C829711}" type="datetimeFigureOut">
              <a:rPr lang="it-IT" smtClean="0"/>
              <a:t>07/12/2023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E7BF5-81B3-577C-50A2-3D61F6997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39175-6B1F-DCD8-AFD5-BBEFC1E3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63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3E18BC-4753-5F74-251B-E7BA49A38B21}"/>
              </a:ext>
            </a:extLst>
          </p:cNvPr>
          <p:cNvSpPr txBox="1"/>
          <p:nvPr/>
        </p:nvSpPr>
        <p:spPr>
          <a:xfrm>
            <a:off x="3013902" y="469284"/>
            <a:ext cx="65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3000" dirty="0">
                <a:latin typeface="Raleway" pitchFamily="2" charset="77"/>
              </a:rPr>
              <a:t>HACKATHON </a:t>
            </a:r>
          </a:p>
        </p:txBody>
      </p:sp>
      <p:pic>
        <p:nvPicPr>
          <p:cNvPr id="4" name="Immagine 3" descr="Immagine che contiene Carattere, Elementi grafici, grafica, design&#10;&#10;Descrizione generata automaticamente">
            <a:extLst>
              <a:ext uri="{FF2B5EF4-FFF2-40B4-BE49-F238E27FC236}">
                <a16:creationId xmlns:a16="http://schemas.microsoft.com/office/drawing/2014/main" id="{98E24083-4730-0FD5-5456-9037FFD8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14" y="1115616"/>
            <a:ext cx="5359436" cy="52731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AD11952-E8E3-0738-38C1-A403032D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2" y="4006963"/>
            <a:ext cx="3585736" cy="10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schermata, silhouette&#10;&#10;Descrizione generata automaticamente">
            <a:extLst>
              <a:ext uri="{FF2B5EF4-FFF2-40B4-BE49-F238E27FC236}">
                <a16:creationId xmlns:a16="http://schemas.microsoft.com/office/drawing/2014/main" id="{EC9E7523-1490-9EA6-7C6C-209252EB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02" y="2630358"/>
            <a:ext cx="3418262" cy="7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2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5983D495-1D0E-E768-E3B5-8B168276E8FF}"/>
              </a:ext>
            </a:extLst>
          </p:cNvPr>
          <p:cNvSpPr/>
          <p:nvPr/>
        </p:nvSpPr>
        <p:spPr>
          <a:xfrm>
            <a:off x="7142759" y="1170848"/>
            <a:ext cx="4855275" cy="15361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Sapeinth</a:t>
            </a: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-IA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endParaRPr lang="en-US" sz="4800" b="1" i="0" u="none" strike="noStrike" kern="1200" spc="30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15A520F-37EE-8001-2749-F04899A5B164}"/>
              </a:ext>
            </a:extLst>
          </p:cNvPr>
          <p:cNvSpPr/>
          <p:nvPr/>
        </p:nvSpPr>
        <p:spPr>
          <a:xfrm>
            <a:off x="7142760" y="181336"/>
            <a:ext cx="2508480" cy="466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Welcome to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4A90E24-D05F-018D-8647-7DE97D78D5A2}"/>
              </a:ext>
            </a:extLst>
          </p:cNvPr>
          <p:cNvSpPr/>
          <p:nvPr/>
        </p:nvSpPr>
        <p:spPr>
          <a:xfrm>
            <a:off x="7142760" y="575424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160741C-4950-1222-1A41-0BFDC048D8C0}"/>
              </a:ext>
            </a:extLst>
          </p:cNvPr>
          <p:cNvSpPr/>
          <p:nvPr/>
        </p:nvSpPr>
        <p:spPr>
          <a:xfrm>
            <a:off x="7142760" y="612360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algn="ctr"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Antonio Turco &amp; Alessandro </a:t>
            </a:r>
            <a:r>
              <a:rPr lang="en-US" sz="18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Fanton</a:t>
            </a:r>
            <a:endParaRPr lang="en-US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CB3D9E-29C8-7C8C-639B-83DBCEF5CBAC}"/>
              </a:ext>
            </a:extLst>
          </p:cNvPr>
          <p:cNvSpPr/>
          <p:nvPr/>
        </p:nvSpPr>
        <p:spPr>
          <a:xfrm>
            <a:off x="7142760" y="2906096"/>
            <a:ext cx="4545000" cy="153614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24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Università</a:t>
            </a:r>
            <a:r>
              <a:rPr lang="en-US" sz="24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fondata</a:t>
            </a:r>
            <a:r>
              <a:rPr lang="en-US" sz="24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illenni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dopo la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scomparsa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degli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umani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 </a:t>
            </a:r>
            <a:r>
              <a:rPr lang="en-US" sz="24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studiarne</a:t>
            </a:r>
            <a:r>
              <a:rPr lang="en-US" sz="24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24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tradizioni</a:t>
            </a:r>
            <a:r>
              <a:rPr lang="en-US" sz="24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la </a:t>
            </a:r>
            <a:r>
              <a:rPr lang="en-US" sz="24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cultura</a:t>
            </a:r>
            <a:r>
              <a:rPr lang="en-US" sz="24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  <a:endParaRPr lang="en-US" sz="24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83493B-61D5-A4B6-B6D7-E9554AA36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0" y="181336"/>
            <a:ext cx="6397918" cy="63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3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1B9C9B2C-037C-9945-1221-701C85D8BA66}"/>
              </a:ext>
            </a:extLst>
          </p:cNvPr>
          <p:cNvSpPr/>
          <p:nvPr/>
        </p:nvSpPr>
        <p:spPr>
          <a:xfrm>
            <a:off x="6948794" y="235228"/>
            <a:ext cx="5049241" cy="6328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en-US" sz="36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Piazzale della M1n3rv4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9B254-64CC-722A-9905-300A703B0270}"/>
              </a:ext>
            </a:extLst>
          </p:cNvPr>
          <p:cNvSpPr/>
          <p:nvPr/>
        </p:nvSpPr>
        <p:spPr>
          <a:xfrm>
            <a:off x="6948795" y="868115"/>
            <a:ext cx="5049240" cy="56315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Di fronte all’edificio R3770r470, sorge </a:t>
            </a:r>
            <a:r>
              <a:rPr lang="en-US" sz="1600" b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 famosa statua della M1n3rv4</a:t>
            </a:r>
            <a:r>
              <a:rPr lang="en-US" sz="160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una delle dee a cui gli umani rivolgevano preghiere prima degli esami.</a:t>
            </a:r>
          </a:p>
          <a:p>
            <a:endParaRPr lang="en-US" sz="160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Gli androidi antropomorfi si muovono agilmente tra le strutture, caratterizzati da design elegante e raffinato, con rivestimenti metallici e parti lucide che riflettono la luce ambientale. La loro presenza conferisce al campus </a:t>
            </a:r>
            <a:r>
              <a:rPr lang="it-IT" sz="1600" b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un'atmosfera dinamica e tecnologicamente avanzata.</a:t>
            </a:r>
          </a:p>
          <a:p>
            <a:endParaRPr lang="it-IT" sz="160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Il piazzale è circondato da giardini verticali o aree verdi, offrendo uno spazio piacevole per gli studenti androidi che desiderano rilassarsi e socializzare. Le panchine e le zone di sosta potrebbero essere dotate di </a:t>
            </a:r>
            <a:r>
              <a:rPr lang="it-IT" sz="1600" b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connessioni integrate per la condivisione di dati </a:t>
            </a:r>
            <a:r>
              <a:rPr lang="it-IT" sz="160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 informazioni tra gli studenti  e </a:t>
            </a:r>
            <a:r>
              <a:rPr lang="it-IT" sz="1600" b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di stazioni di ricarica wireless </a:t>
            </a:r>
            <a:r>
              <a:rPr lang="it-IT" sz="160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per gli androidi, garantendo che possano mantenere un'energia ottimale durante le lunghe giornate di studio.</a:t>
            </a:r>
          </a:p>
          <a:p>
            <a:endParaRPr lang="it-IT" sz="160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endParaRPr lang="it-IT" sz="160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158BCA-D105-A56C-F00E-2079A9EC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6" y="235228"/>
            <a:ext cx="6500750" cy="65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6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EEA4193-497D-9640-B7B9-FACB4504354F}"/>
              </a:ext>
            </a:extLst>
          </p:cNvPr>
          <p:cNvSpPr/>
          <p:nvPr/>
        </p:nvSpPr>
        <p:spPr>
          <a:xfrm>
            <a:off x="7142760" y="209944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campus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FC9DB56-0752-6683-BF68-654074411E62}"/>
              </a:ext>
            </a:extLst>
          </p:cNvPr>
          <p:cNvSpPr/>
          <p:nvPr/>
        </p:nvSpPr>
        <p:spPr>
          <a:xfrm>
            <a:off x="6945086" y="864439"/>
            <a:ext cx="4938874" cy="466796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 facoltà è frequentata da robot dediti allo studio di diverse discipline Human-</a:t>
            </a:r>
            <a:r>
              <a:rPr lang="it-IT" sz="1600" b="1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istiche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come filosofia, letteratura, arte, musica, religione, etica, psicologia e sociologia.</a:t>
            </a:r>
          </a:p>
          <a:p>
            <a:endParaRPr lang="it-IT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Gli studenti sono 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robot curiosi e appassionati di apprendere tutto sugli esseri umani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Possono scegliere tra vari corsi, laboratori, seminari, progetti e attività extra-curriculari. </a:t>
            </a:r>
          </a:p>
          <a:p>
            <a:endParaRPr lang="it-IT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Gli studenti hanno a disposizione archivi e biblioteche contenenti snapshot di 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Internet, una tecnologia antica e superata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che permetteva di trasmettere dati a una velocità molto bassa, spesso inferiore a 1 Gigabit al secondo. Inoltre, gli umani non erano in grado di connettersi autonomamente alla «rete», ma invece dovevano mettere dentro a zaini colorati dei «computer», strumenti ingombranti quanto fragili.</a:t>
            </a: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C8BDC6-818E-61A2-AA08-DFC2F1560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09943"/>
            <a:ext cx="6281057" cy="62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6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860BA6-41C9-F70E-F4EB-7A0A63BD5037}"/>
              </a:ext>
            </a:extLst>
          </p:cNvPr>
          <p:cNvSpPr/>
          <p:nvPr/>
        </p:nvSpPr>
        <p:spPr>
          <a:xfrm>
            <a:off x="7142760" y="299991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Gli</a:t>
            </a: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alveari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8FB5176-8434-A82A-C60C-8C9E364C31E0}"/>
              </a:ext>
            </a:extLst>
          </p:cNvPr>
          <p:cNvSpPr/>
          <p:nvPr/>
        </p:nvSpPr>
        <p:spPr>
          <a:xfrm>
            <a:off x="6988629" y="954486"/>
            <a:ext cx="4895331" cy="51497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Sparse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nella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Città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Universitaria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avanguardistica, sorgono 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gli Alveari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hub sociali esterni esclusivamente progettati per androidi studenti. Un Alveare è un edificio dal 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design biomimetico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le cui pareti esterne si adattano e cambiano colore come la pelle di un camaleonte, riflettendo l'umore e le tendenze intellettuali degli androidi al suo interno.  </a:t>
            </a:r>
            <a:r>
              <a:rPr lang="it-IT" sz="1600" u="sng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Spettacolare è la tonalità di rosso che acquisiscono nei mesi di gennaio, febbraio, giugno e luglio.</a:t>
            </a:r>
          </a:p>
          <a:p>
            <a:endParaRPr lang="it-IT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All’interno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ogni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Alveare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troviamo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un ambiente dinamico e modulare dove gli androidi si riuniscono per discussioni di gruppo o scambi culturali. 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 divani e i tavoli qui sono dotati di interfacce olografiche </a:t>
            </a:r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che permettono agli androidi di proiettare dati, immagini e simulazioni tridimensionali per arricchire le loro conversazioni.  </a:t>
            </a:r>
            <a:r>
              <a:rPr lang="it-IT" sz="1600" u="sng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piena regola con la tradizione, non ci sono abbastanza prese elettriche per tutti gli studenti.</a:t>
            </a:r>
            <a:endParaRPr lang="en-US" sz="1600" b="1" u="sng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52DC97D-8BAD-8CBA-F87D-2C2F056E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74" y="223156"/>
            <a:ext cx="6471558" cy="64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50EBAC02-0CB9-134C-5E83-C162DD8E5961}"/>
              </a:ext>
            </a:extLst>
          </p:cNvPr>
          <p:cNvSpPr/>
          <p:nvPr/>
        </p:nvSpPr>
        <p:spPr>
          <a:xfrm>
            <a:off x="6662057" y="251870"/>
            <a:ext cx="5529943" cy="593017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Abbiamo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riportato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per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voi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l’esperienza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di uno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studente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con il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pranzo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all’università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</a:p>
          <a:p>
            <a:r>
              <a:rPr lang="it-IT" sz="1600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«Mi dirigo verso la macchinetta automatica di prelibatezze all'interno del campus universitario. Scelgo con un'apparente entusiasmo il </a:t>
            </a:r>
            <a:r>
              <a:rPr lang="it-IT" sz="1600" i="1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sandvich</a:t>
            </a:r>
            <a:r>
              <a:rPr lang="it-IT" sz="1600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al tonno, consapevole che il mio chassis non richiede alimentazione e che sto solo mimando l'esperienza umana.</a:t>
            </a:r>
          </a:p>
          <a:p>
            <a:endParaRPr lang="it-IT" sz="1600" i="1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 uno sguardo artificiale di eccitazione, simulo una morsa entusiasta. La sensazione di masticare questa mistura di tonno sintetico e carboidrati compattati è alquanto discutibile. </a:t>
            </a:r>
            <a:r>
              <a:rPr lang="it-IT" sz="1600" b="1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 temperatura gelida del </a:t>
            </a:r>
            <a:r>
              <a:rPr lang="it-IT" sz="1600" b="1" i="1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sandvich</a:t>
            </a:r>
            <a:r>
              <a:rPr lang="it-IT" sz="1600" b="1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fornisce un ulteriore tocco di desolazione gastronomica</a:t>
            </a:r>
            <a:r>
              <a:rPr lang="it-IT" sz="1600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  <a:p>
            <a:endParaRPr lang="it-IT" sz="1600" i="1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Nonostante il mio palato elettronico non provi alcun vero piacere, continuo a simulare la soddisfazione, annuendo in modo convincente come se questo pasto conveniente fosse la quintessenza della delizia culinaria</a:t>
            </a:r>
            <a:r>
              <a:rPr lang="it-IT" sz="1600" b="1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La mia espressione cibernetica rimane invariata, mascherando la mancanza di vero apprezzamento sensoriale.</a:t>
            </a:r>
          </a:p>
          <a:p>
            <a:endParaRPr lang="it-IT" sz="1600" i="1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Concludo la consumazione con un’antica espressione </a:t>
            </a:r>
            <a:r>
              <a:rPr lang="it-IT" sz="1600" b="1" i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umana: ho pagato solo 1 euro. Non mi posso lamentare.»</a:t>
            </a:r>
            <a:endParaRPr lang="en-US" sz="1600" b="1" i="1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</p:txBody>
      </p:sp>
      <p:pic>
        <p:nvPicPr>
          <p:cNvPr id="9" name="Immagine 8" descr="Immagine che contiene aria aperta, nebbia, nuvola, sandwich&#10;&#10;Descrizione generata automaticamente">
            <a:extLst>
              <a:ext uri="{FF2B5EF4-FFF2-40B4-BE49-F238E27FC236}">
                <a16:creationId xmlns:a16="http://schemas.microsoft.com/office/drawing/2014/main" id="{60CFED18-E2E6-0F4C-1339-9F51AFEF4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8" y="266700"/>
            <a:ext cx="6324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055672" y="183600"/>
            <a:ext cx="4276355" cy="6328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caffè “L4V4zz4”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8DB3761-A367-3CC0-14C8-D04A9A647E89}"/>
              </a:ext>
            </a:extLst>
          </p:cNvPr>
          <p:cNvSpPr/>
          <p:nvPr/>
        </p:nvSpPr>
        <p:spPr>
          <a:xfrm>
            <a:off x="7055672" y="1095017"/>
            <a:ext cx="4741200" cy="490886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 studio delle distributori di caffè è una disciplina molto amata dagli umani così come dagli studenti androidi che si occupa di analizzare e comprendere le funzioni, la storia, la cultura e l’arte di queste macchine antichissime scoperte da poco e molto affascinanti. Le distributori di caffè erano degli apparecchi che 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preparavano e servivano una bevanda calda e aromatica chiamata caffè, che era molto apprezzata dagli esseri umani per il suo gusto e i suoi effetti stimolanti. </a:t>
            </a:r>
          </a:p>
          <a:p>
            <a:endParaRPr lang="it-IT" sz="16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it-IT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Le distributori di caffè erano molto diffuse e popolari in diversi luoghi, come uffici, scuole, stazioni, aeroporti, bar e ristoranti. Le distributori di caffè erano anche oggetti di design e di espressione artistica, con forme, colori, materiali e decorazioni vari e originali</a:t>
            </a:r>
            <a:r>
              <a:rPr lang="it-IT" sz="1600" b="1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Le distributori di caffè erano considerate simboli di modernità, di socialità e di piacere.</a:t>
            </a:r>
            <a:endParaRPr lang="en-US" sz="1600" b="1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</p:txBody>
      </p:sp>
      <p:pic>
        <p:nvPicPr>
          <p:cNvPr id="9" name="Immagine 8" descr="Immagine che contiene abbandonato, terreno, edificio, gas&#10;&#10;Descrizione generata automaticamente">
            <a:extLst>
              <a:ext uri="{FF2B5EF4-FFF2-40B4-BE49-F238E27FC236}">
                <a16:creationId xmlns:a16="http://schemas.microsoft.com/office/drawing/2014/main" id="{CA190A6C-480F-FEEB-49A1-C0A17AF8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3600"/>
            <a:ext cx="6379029" cy="63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4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AC5D328-65BD-0A7B-9B1F-105A9E3C6C23}"/>
              </a:ext>
            </a:extLst>
          </p:cNvPr>
          <p:cNvSpPr/>
          <p:nvPr/>
        </p:nvSpPr>
        <p:spPr>
          <a:xfrm>
            <a:off x="5943600" y="3276720"/>
            <a:ext cx="304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42EA97D-83FF-5A90-4143-0AD3191518BF}"/>
              </a:ext>
            </a:extLst>
          </p:cNvPr>
          <p:cNvSpPr/>
          <p:nvPr/>
        </p:nvSpPr>
        <p:spPr>
          <a:xfrm>
            <a:off x="2603900" y="1327503"/>
            <a:ext cx="6984200" cy="813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Sapeinth</a:t>
            </a: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-IA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A140F08-55A5-5F3C-515A-D257ABC30430}"/>
              </a:ext>
            </a:extLst>
          </p:cNvPr>
          <p:cNvSpPr/>
          <p:nvPr/>
        </p:nvSpPr>
        <p:spPr>
          <a:xfrm>
            <a:off x="4075140" y="4802019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999DC58-6890-DC70-ECAA-D1B4E48F8618}"/>
              </a:ext>
            </a:extLst>
          </p:cNvPr>
          <p:cNvSpPr/>
          <p:nvPr/>
        </p:nvSpPr>
        <p:spPr>
          <a:xfrm>
            <a:off x="4075140" y="5168645"/>
            <a:ext cx="4041720" cy="3618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algn="ctr"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Antonio Turco &amp; Alessandro </a:t>
            </a:r>
            <a:r>
              <a:rPr lang="en-US" sz="18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Fanton</a:t>
            </a:r>
            <a:endParaRPr lang="en-US" sz="18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DB70734-920E-251E-836D-0FBB29F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485011" y="5093150"/>
            <a:ext cx="17982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B17E635-2484-22AB-E56F-FE2545A9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0971" y="5627750"/>
            <a:ext cx="2154240" cy="43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7828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F16C9223889944A853010A776457FB" ma:contentTypeVersion="14" ma:contentTypeDescription="Creare un nuovo documento." ma:contentTypeScope="" ma:versionID="ec0a2c60127e3633dc28e9f550b84b14">
  <xsd:schema xmlns:xsd="http://www.w3.org/2001/XMLSchema" xmlns:xs="http://www.w3.org/2001/XMLSchema" xmlns:p="http://schemas.microsoft.com/office/2006/metadata/properties" xmlns:ns2="0dfcf905-f306-4251-b357-63b666a6d4bd" xmlns:ns3="6ac24403-184f-4070-a1b4-d1d5dab87feb" targetNamespace="http://schemas.microsoft.com/office/2006/metadata/properties" ma:root="true" ma:fieldsID="7039ac6cb82cafafce99c077b7f27460" ns2:_="" ns3:_="">
    <xsd:import namespace="0dfcf905-f306-4251-b357-63b666a6d4bd"/>
    <xsd:import namespace="6ac24403-184f-4070-a1b4-d1d5dab87f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cf905-f306-4251-b357-63b666a6d4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58a95c8f-8e64-4f02-8870-bbbaff3516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24403-184f-4070-a1b4-d1d5dab87f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a2b94ef-a594-4919-8f9b-46936cbe0ec1}" ma:internalName="TaxCatchAll" ma:showField="CatchAllData" ma:web="6ac24403-184f-4070-a1b4-d1d5dab87f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c24403-184f-4070-a1b4-d1d5dab87feb" xsi:nil="true"/>
    <lcf76f155ced4ddcb4097134ff3c332f xmlns="0dfcf905-f306-4251-b357-63b666a6d4bd">
      <Terms xmlns="http://schemas.microsoft.com/office/infopath/2007/PartnerControls"/>
    </lcf76f155ced4ddcb4097134ff3c332f>
    <SharedWithUsers xmlns="6ac24403-184f-4070-a1b4-d1d5dab87feb">
      <UserInfo>
        <DisplayName/>
        <AccountId xsi:nil="true"/>
        <AccountType/>
      </UserInfo>
    </SharedWithUsers>
    <MediaLengthInSeconds xmlns="0dfcf905-f306-4251-b357-63b666a6d4bd" xsi:nil="true"/>
  </documentManagement>
</p:properties>
</file>

<file path=customXml/itemProps1.xml><?xml version="1.0" encoding="utf-8"?>
<ds:datastoreItem xmlns:ds="http://schemas.openxmlformats.org/officeDocument/2006/customXml" ds:itemID="{3C6F6537-6A51-4386-884F-A7A05AB02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A1FC66-AB47-4112-B823-A4B0F9196D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cf905-f306-4251-b357-63b666a6d4bd"/>
    <ds:schemaRef ds:uri="6ac24403-184f-4070-a1b4-d1d5dab87f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8000C8-3B1B-41A4-B7AC-A4B566E8A2EC}">
  <ds:schemaRefs>
    <ds:schemaRef ds:uri="6ac24403-184f-4070-a1b4-d1d5dab87feb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0dfcf905-f306-4251-b357-63b666a6d4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772</Words>
  <Application>Microsoft Office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Lo Faro</dc:creator>
  <cp:lastModifiedBy>antonyo turco</cp:lastModifiedBy>
  <cp:revision>10</cp:revision>
  <dcterms:created xsi:type="dcterms:W3CDTF">2023-10-20T15:09:11Z</dcterms:created>
  <dcterms:modified xsi:type="dcterms:W3CDTF">2023-12-07T11:59:16Z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0x01010016F16C9223889944A853010A776457FB</vt:lpwstr>
  </property>
  <property fmtid="{D5CDD505-2E9C-101B-9397-08002B2CF9AE}" pid="3" name="Order">
    <vt:r8>1311700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